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373" r:id="rId2"/>
    <p:sldId id="377" r:id="rId3"/>
    <p:sldId id="378" r:id="rId4"/>
    <p:sldId id="375" r:id="rId5"/>
    <p:sldId id="379" r:id="rId6"/>
    <p:sldId id="380" r:id="rId7"/>
    <p:sldId id="376" r:id="rId8"/>
    <p:sldId id="381" r:id="rId9"/>
    <p:sldId id="383" r:id="rId10"/>
    <p:sldId id="382" r:id="rId11"/>
    <p:sldId id="384" r:id="rId12"/>
    <p:sldId id="38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E0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5"/>
    <p:restoredTop sz="96327"/>
  </p:normalViewPr>
  <p:slideViewPr>
    <p:cSldViewPr snapToGrid="0" snapToObjects="1">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F33439-8FB8-FC47-9C52-67A003CD3E8C}" type="datetimeFigureOut">
              <a:rPr lang="en-US" smtClean="0"/>
              <a:t>4/21/22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2C93E4-7D26-8542-9D84-17D5DD5BDB88}" type="slidenum">
              <a:rPr lang="en-US" smtClean="0"/>
              <a:t>‹#›</a:t>
            </a:fld>
            <a:endParaRPr lang="en-US"/>
          </a:p>
        </p:txBody>
      </p:sp>
    </p:spTree>
    <p:extLst>
      <p:ext uri="{BB962C8B-B14F-4D97-AF65-F5344CB8AC3E}">
        <p14:creationId xmlns:p14="http://schemas.microsoft.com/office/powerpoint/2010/main" val="1219224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859CBD6-61A0-4FAE-98C1-A576F347FFD8}" type="slidenum">
              <a:rPr lang="en-GB" smtClean="0"/>
              <a:t>2</a:t>
            </a:fld>
            <a:endParaRPr lang="en-GB"/>
          </a:p>
        </p:txBody>
      </p:sp>
    </p:spTree>
    <p:extLst>
      <p:ext uri="{BB962C8B-B14F-4D97-AF65-F5344CB8AC3E}">
        <p14:creationId xmlns:p14="http://schemas.microsoft.com/office/powerpoint/2010/main" val="1023699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395F4-5F81-4D49-81E6-B050E52C66C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D8F0840-F6DE-A940-9F76-B835279A8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75E8BA1-5D50-354A-8142-887BFCB0937B}"/>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5" name="Footer Placeholder 4">
            <a:extLst>
              <a:ext uri="{FF2B5EF4-FFF2-40B4-BE49-F238E27FC236}">
                <a16:creationId xmlns:a16="http://schemas.microsoft.com/office/drawing/2014/main" id="{D4338DFC-92B4-D64E-B59E-043E56BD7A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ED8203-FC74-D64A-982F-B27F6E96C071}"/>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179829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D461C-2FE1-6E40-BED5-7D909651C7F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405E64E-1F5E-BD4D-B023-97E1F36B632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AC69C3F-B492-3648-81EC-6460E04E203F}"/>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5" name="Footer Placeholder 4">
            <a:extLst>
              <a:ext uri="{FF2B5EF4-FFF2-40B4-BE49-F238E27FC236}">
                <a16:creationId xmlns:a16="http://schemas.microsoft.com/office/drawing/2014/main" id="{F5B7EBA8-5347-164D-9973-F500E22B01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F9C67-F910-E440-B7A4-5FDD99DDC37F}"/>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206045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4FC099-748D-AF41-959B-F7C44B00671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8BF6BDC-6A90-6742-8FE9-DBC6BF54910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58B1FE1-9C25-274B-90B7-994FD6EF264F}"/>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5" name="Footer Placeholder 4">
            <a:extLst>
              <a:ext uri="{FF2B5EF4-FFF2-40B4-BE49-F238E27FC236}">
                <a16:creationId xmlns:a16="http://schemas.microsoft.com/office/drawing/2014/main" id="{66030A23-B8EB-D44E-9429-6C31996D1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586A15-BC82-EB41-87E2-EEA86E3699A3}"/>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2774119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B852A-F121-3146-85ED-41D07821A9C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27C717A-502B-904B-BE80-497A3042068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23AB6E-9458-FC42-B8B4-EA5D2CA8B8CF}"/>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5" name="Footer Placeholder 4">
            <a:extLst>
              <a:ext uri="{FF2B5EF4-FFF2-40B4-BE49-F238E27FC236}">
                <a16:creationId xmlns:a16="http://schemas.microsoft.com/office/drawing/2014/main" id="{34C61FBF-DEE1-3543-9559-A0BAB2E315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5F5E57-D549-FC4A-8849-2DBCA882702B}"/>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366232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9F9B2-EC96-EE4C-8D43-44D646498C4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FCB5770-9F25-C645-B501-FED9D2535D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9BF7AFB-B15C-AB41-A66F-4DDC59C8916B}"/>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5" name="Footer Placeholder 4">
            <a:extLst>
              <a:ext uri="{FF2B5EF4-FFF2-40B4-BE49-F238E27FC236}">
                <a16:creationId xmlns:a16="http://schemas.microsoft.com/office/drawing/2014/main" id="{2862AA80-05DB-504E-92A8-E51C0FA7C2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826574-77D1-E54E-BFAD-482CD99369B7}"/>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202063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EBE86-AB28-A345-8239-FF4F4B6647F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63627C6-76D8-3D46-87F2-AD13656B958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1A61A6A-FC89-B748-80D4-34A4E393C30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75CC701-6340-4A40-9707-A019D51CB3C1}"/>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6" name="Footer Placeholder 5">
            <a:extLst>
              <a:ext uri="{FF2B5EF4-FFF2-40B4-BE49-F238E27FC236}">
                <a16:creationId xmlns:a16="http://schemas.microsoft.com/office/drawing/2014/main" id="{43760D29-3A30-6D4F-BEFE-12D6AC2DEE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E31411-D489-9440-A639-58E2F2F6F9E9}"/>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155949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AF318-5831-C241-BEBC-1DBFD13562A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D35FE37-2634-0843-980A-09C100CB0A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A593CAF-BC7C-FF41-BC0B-E56ED56B6B9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00A4B87-90A6-CD4F-8199-21FB1E8094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35C9CA7-B5D3-5D46-982E-50FEA9A5A05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C04AE28-3A51-B747-8B34-B8A55256752F}"/>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8" name="Footer Placeholder 7">
            <a:extLst>
              <a:ext uri="{FF2B5EF4-FFF2-40B4-BE49-F238E27FC236}">
                <a16:creationId xmlns:a16="http://schemas.microsoft.com/office/drawing/2014/main" id="{40751E26-758B-EC46-99BF-F0155B26D8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3F945F-95B6-8743-A192-CB23C31751B6}"/>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209794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65B92-7996-2D4D-B9D7-FB6AF4D0C64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810024E-9603-2343-B9A4-9007C6A9D26F}"/>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4" name="Footer Placeholder 3">
            <a:extLst>
              <a:ext uri="{FF2B5EF4-FFF2-40B4-BE49-F238E27FC236}">
                <a16:creationId xmlns:a16="http://schemas.microsoft.com/office/drawing/2014/main" id="{19D5DDE7-19BE-454A-90E6-C0BF9F7925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0D16A4-5C0B-944E-8033-47AB2B3A9FD5}"/>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646187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065568-1539-144D-81E5-FFD4103B7457}"/>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3" name="Footer Placeholder 2">
            <a:extLst>
              <a:ext uri="{FF2B5EF4-FFF2-40B4-BE49-F238E27FC236}">
                <a16:creationId xmlns:a16="http://schemas.microsoft.com/office/drawing/2014/main" id="{23261381-C74F-9242-873A-B1F3DE5068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4867B9-CEB8-1E41-BFB5-0486D2168BC7}"/>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2631889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D2C89-3A93-BE45-8EA1-177161B3C3D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70319F0-0295-5C49-A87F-EAF45B22D3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EDBB3AD-F2B4-F446-86C4-0F7D4B14B8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F9D08A8-91B9-4848-AAC3-F5B6B02776E6}"/>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6" name="Footer Placeholder 5">
            <a:extLst>
              <a:ext uri="{FF2B5EF4-FFF2-40B4-BE49-F238E27FC236}">
                <a16:creationId xmlns:a16="http://schemas.microsoft.com/office/drawing/2014/main" id="{AA5402C5-DBF6-D342-A17C-E6C656AD7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8A2B29-2E32-0A4E-86A4-11EFC92B0F41}"/>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2886351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EB86D-D317-384C-93E3-94F3937E2BC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F818DAC-599B-F946-BEAC-14DCED360C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E7FA0F-14F8-3B4B-A5A9-8A6AF85D03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FD2CAD2-3F86-6F4E-B9BF-699AE7DFBD05}"/>
              </a:ext>
            </a:extLst>
          </p:cNvPr>
          <p:cNvSpPr>
            <a:spLocks noGrp="1"/>
          </p:cNvSpPr>
          <p:nvPr>
            <p:ph type="dt" sz="half" idx="10"/>
          </p:nvPr>
        </p:nvSpPr>
        <p:spPr/>
        <p:txBody>
          <a:bodyPr/>
          <a:lstStyle/>
          <a:p>
            <a:fld id="{04D49EB1-5FA2-F544-8005-948148D6CDA2}" type="datetimeFigureOut">
              <a:rPr lang="en-US" smtClean="0"/>
              <a:t>4/21/22</a:t>
            </a:fld>
            <a:endParaRPr lang="en-US"/>
          </a:p>
        </p:txBody>
      </p:sp>
      <p:sp>
        <p:nvSpPr>
          <p:cNvPr id="6" name="Footer Placeholder 5">
            <a:extLst>
              <a:ext uri="{FF2B5EF4-FFF2-40B4-BE49-F238E27FC236}">
                <a16:creationId xmlns:a16="http://schemas.microsoft.com/office/drawing/2014/main" id="{52076E29-3C79-8D49-99BA-C1E157CD86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79FAC-B4D4-AC41-ACB1-57F14AB64AF9}"/>
              </a:ext>
            </a:extLst>
          </p:cNvPr>
          <p:cNvSpPr>
            <a:spLocks noGrp="1"/>
          </p:cNvSpPr>
          <p:nvPr>
            <p:ph type="sldNum" sz="quarter" idx="12"/>
          </p:nvPr>
        </p:nvSpPr>
        <p:spPr/>
        <p:txBody>
          <a:bodyPr/>
          <a:lstStyle/>
          <a:p>
            <a:fld id="{EF80223F-8FB2-D042-BA69-9E10A135083E}" type="slidenum">
              <a:rPr lang="en-US" smtClean="0"/>
              <a:t>‹#›</a:t>
            </a:fld>
            <a:endParaRPr lang="en-US"/>
          </a:p>
        </p:txBody>
      </p:sp>
    </p:spTree>
    <p:extLst>
      <p:ext uri="{BB962C8B-B14F-4D97-AF65-F5344CB8AC3E}">
        <p14:creationId xmlns:p14="http://schemas.microsoft.com/office/powerpoint/2010/main" val="140077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723D52-9BC9-B34A-83FD-63B87115A9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01C32CC-BAED-0C4D-A779-504194930F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BF49C7E-0227-B54D-A409-6007E3D6CE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49EB1-5FA2-F544-8005-948148D6CDA2}" type="datetimeFigureOut">
              <a:rPr lang="en-US" smtClean="0"/>
              <a:t>4/21/22</a:t>
            </a:fld>
            <a:endParaRPr lang="en-US"/>
          </a:p>
        </p:txBody>
      </p:sp>
      <p:sp>
        <p:nvSpPr>
          <p:cNvPr id="5" name="Footer Placeholder 4">
            <a:extLst>
              <a:ext uri="{FF2B5EF4-FFF2-40B4-BE49-F238E27FC236}">
                <a16:creationId xmlns:a16="http://schemas.microsoft.com/office/drawing/2014/main" id="{AC4860FD-1DA0-F84A-8E08-A34D5F7804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36B1C9-3A92-F243-A599-C068ABF2C2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0223F-8FB2-D042-BA69-9E10A135083E}" type="slidenum">
              <a:rPr lang="en-US" smtClean="0"/>
              <a:t>‹#›</a:t>
            </a:fld>
            <a:endParaRPr lang="en-US"/>
          </a:p>
        </p:txBody>
      </p:sp>
    </p:spTree>
    <p:extLst>
      <p:ext uri="{BB962C8B-B14F-4D97-AF65-F5344CB8AC3E}">
        <p14:creationId xmlns:p14="http://schemas.microsoft.com/office/powerpoint/2010/main" val="368773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04FF8-D219-D341-8D8E-8B12854B1F14}"/>
              </a:ext>
            </a:extLst>
          </p:cNvPr>
          <p:cNvSpPr>
            <a:spLocks noGrp="1"/>
          </p:cNvSpPr>
          <p:nvPr>
            <p:ph type="title"/>
          </p:nvPr>
        </p:nvSpPr>
        <p:spPr>
          <a:xfrm>
            <a:off x="838200" y="365125"/>
            <a:ext cx="10515600" cy="936137"/>
          </a:xfrm>
        </p:spPr>
        <p:txBody>
          <a:bodyPr/>
          <a:lstStyle/>
          <a:p>
            <a:pPr algn="ctr"/>
            <a:r>
              <a:rPr lang="en-US" b="1" dirty="0"/>
              <a:t>Creative Case/Let’s Create 2020-2030</a:t>
            </a:r>
          </a:p>
        </p:txBody>
      </p:sp>
      <p:sp>
        <p:nvSpPr>
          <p:cNvPr id="3" name="Content Placeholder 2">
            <a:extLst>
              <a:ext uri="{FF2B5EF4-FFF2-40B4-BE49-F238E27FC236}">
                <a16:creationId xmlns:a16="http://schemas.microsoft.com/office/drawing/2014/main" id="{5483061D-1EAB-9547-B876-14C5DD49FC8E}"/>
              </a:ext>
            </a:extLst>
          </p:cNvPr>
          <p:cNvSpPr>
            <a:spLocks noGrp="1"/>
          </p:cNvSpPr>
          <p:nvPr>
            <p:ph idx="1"/>
          </p:nvPr>
        </p:nvSpPr>
        <p:spPr>
          <a:xfrm>
            <a:off x="534572" y="1301262"/>
            <a:ext cx="11282290" cy="5556738"/>
          </a:xfrm>
        </p:spPr>
        <p:txBody>
          <a:bodyPr>
            <a:normAutofit fontScale="92500"/>
          </a:bodyPr>
          <a:lstStyle/>
          <a:p>
            <a:pPr marL="0" indent="0">
              <a:buNone/>
            </a:pPr>
            <a:r>
              <a:rPr lang="en-US" dirty="0"/>
              <a:t>Creative Case for Diversity launched in 2011 to address inequalities in the sector. </a:t>
            </a:r>
          </a:p>
          <a:p>
            <a:pPr marL="0" indent="0">
              <a:buNone/>
            </a:pPr>
            <a:r>
              <a:rPr lang="en-US" dirty="0"/>
              <a:t>	Impact – it has helped focus attention on what cultural </a:t>
            </a:r>
            <a:r>
              <a:rPr lang="en-US" dirty="0" err="1"/>
              <a:t>organisations</a:t>
            </a:r>
            <a:r>
              <a:rPr lang="en-US" dirty="0"/>
              <a:t> 	produce, present, collect – has given some voice to talented creative 	practitioners who have been overlooked </a:t>
            </a:r>
          </a:p>
          <a:p>
            <a:pPr marL="0" indent="0" algn="ctr">
              <a:buNone/>
            </a:pPr>
            <a:endParaRPr lang="en-US" sz="1500" b="1" dirty="0"/>
          </a:p>
          <a:p>
            <a:pPr marL="0" indent="0" algn="ctr">
              <a:buNone/>
            </a:pPr>
            <a:r>
              <a:rPr lang="en-US" b="1" dirty="0"/>
              <a:t>Still vital and still more work to do</a:t>
            </a:r>
          </a:p>
          <a:p>
            <a:pPr marL="0" indent="0">
              <a:buNone/>
            </a:pPr>
            <a:endParaRPr lang="en-US" sz="1500" dirty="0"/>
          </a:p>
          <a:p>
            <a:pPr marL="0" indent="0">
              <a:buNone/>
            </a:pPr>
            <a:r>
              <a:rPr lang="en-US" dirty="0"/>
              <a:t>Now need to build on Creative Case to address lack of diversity and inclusivity in </a:t>
            </a:r>
            <a:r>
              <a:rPr lang="en-US" dirty="0" err="1"/>
              <a:t>organisations’</a:t>
            </a:r>
            <a:r>
              <a:rPr lang="en-US" dirty="0"/>
              <a:t> </a:t>
            </a:r>
            <a:r>
              <a:rPr lang="en-US" b="1" dirty="0"/>
              <a:t>leadership, governance, workforce </a:t>
            </a:r>
            <a:r>
              <a:rPr lang="en-US" dirty="0"/>
              <a:t>and </a:t>
            </a:r>
            <a:r>
              <a:rPr lang="en-US" b="1" dirty="0"/>
              <a:t>audience</a:t>
            </a:r>
          </a:p>
          <a:p>
            <a:pPr marL="0" indent="0">
              <a:buNone/>
            </a:pPr>
            <a:endParaRPr lang="en-US" b="1" dirty="0"/>
          </a:p>
          <a:p>
            <a:pPr marL="0" indent="0">
              <a:buNone/>
            </a:pPr>
            <a:r>
              <a:rPr lang="en-GB" dirty="0"/>
              <a:t>“Collectively, the organisations we support will represent the diversity of this country. Individually, they will work in ways that are valuable to, and valued by, their communities, creative practitioners and partners” </a:t>
            </a:r>
            <a:endParaRPr lang="en-US" dirty="0"/>
          </a:p>
        </p:txBody>
      </p:sp>
    </p:spTree>
    <p:extLst>
      <p:ext uri="{BB962C8B-B14F-4D97-AF65-F5344CB8AC3E}">
        <p14:creationId xmlns:p14="http://schemas.microsoft.com/office/powerpoint/2010/main" val="1377545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pic>
        <p:nvPicPr>
          <p:cNvPr id="6" name="Content Placeholder 5" descr="A picture containing graphical user interface&#10;&#10;Description automatically generated">
            <a:extLst>
              <a:ext uri="{FF2B5EF4-FFF2-40B4-BE49-F238E27FC236}">
                <a16:creationId xmlns:a16="http://schemas.microsoft.com/office/drawing/2014/main" id="{3654F9E7-A585-3A46-803E-01ED26A4588A}"/>
              </a:ext>
            </a:extLst>
          </p:cNvPr>
          <p:cNvPicPr>
            <a:picLocks noGrp="1" noChangeAspect="1"/>
          </p:cNvPicPr>
          <p:nvPr>
            <p:ph idx="1"/>
          </p:nvPr>
        </p:nvPicPr>
        <p:blipFill>
          <a:blip r:embed="rId2"/>
          <a:stretch>
            <a:fillRect/>
          </a:stretch>
        </p:blipFill>
        <p:spPr>
          <a:xfrm>
            <a:off x="1277469" y="1479592"/>
            <a:ext cx="9413489" cy="3898815"/>
          </a:xfrm>
        </p:spPr>
      </p:pic>
    </p:spTree>
    <p:extLst>
      <p:ext uri="{BB962C8B-B14F-4D97-AF65-F5344CB8AC3E}">
        <p14:creationId xmlns:p14="http://schemas.microsoft.com/office/powerpoint/2010/main" val="154934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pic>
        <p:nvPicPr>
          <p:cNvPr id="6" name="Content Placeholder 5" descr="Graphical user interface, text, application, email&#10;&#10;Description automatically generated">
            <a:extLst>
              <a:ext uri="{FF2B5EF4-FFF2-40B4-BE49-F238E27FC236}">
                <a16:creationId xmlns:a16="http://schemas.microsoft.com/office/drawing/2014/main" id="{F4851DB9-3C1B-C24A-AAD1-FCBD1A031022}"/>
              </a:ext>
            </a:extLst>
          </p:cNvPr>
          <p:cNvPicPr>
            <a:picLocks noGrp="1" noChangeAspect="1"/>
          </p:cNvPicPr>
          <p:nvPr>
            <p:ph idx="1"/>
          </p:nvPr>
        </p:nvPicPr>
        <p:blipFill>
          <a:blip r:embed="rId2"/>
          <a:stretch>
            <a:fillRect/>
          </a:stretch>
        </p:blipFill>
        <p:spPr>
          <a:xfrm>
            <a:off x="565531" y="1006435"/>
            <a:ext cx="11060937" cy="3903190"/>
          </a:xfrm>
        </p:spPr>
      </p:pic>
    </p:spTree>
    <p:extLst>
      <p:ext uri="{BB962C8B-B14F-4D97-AF65-F5344CB8AC3E}">
        <p14:creationId xmlns:p14="http://schemas.microsoft.com/office/powerpoint/2010/main" val="272955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pic>
        <p:nvPicPr>
          <p:cNvPr id="6" name="Content Placeholder 5" descr="Graphical user interface, text, application&#10;&#10;Description automatically generated">
            <a:extLst>
              <a:ext uri="{FF2B5EF4-FFF2-40B4-BE49-F238E27FC236}">
                <a16:creationId xmlns:a16="http://schemas.microsoft.com/office/drawing/2014/main" id="{AE143A25-FE07-C64F-8880-CB63FCD58C2E}"/>
              </a:ext>
            </a:extLst>
          </p:cNvPr>
          <p:cNvPicPr>
            <a:picLocks noGrp="1" noChangeAspect="1"/>
          </p:cNvPicPr>
          <p:nvPr>
            <p:ph idx="1"/>
          </p:nvPr>
        </p:nvPicPr>
        <p:blipFill>
          <a:blip r:embed="rId2"/>
          <a:stretch>
            <a:fillRect/>
          </a:stretch>
        </p:blipFill>
        <p:spPr>
          <a:xfrm>
            <a:off x="838200" y="1337702"/>
            <a:ext cx="10515600" cy="3892277"/>
          </a:xfrm>
        </p:spPr>
      </p:pic>
    </p:spTree>
    <p:extLst>
      <p:ext uri="{BB962C8B-B14F-4D97-AF65-F5344CB8AC3E}">
        <p14:creationId xmlns:p14="http://schemas.microsoft.com/office/powerpoint/2010/main" val="1537891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B7B6681-7A76-4599-AB52-15A8FB8D2976}"/>
              </a:ext>
            </a:extLst>
          </p:cNvPr>
          <p:cNvPicPr>
            <a:picLocks noChangeAspect="1"/>
          </p:cNvPicPr>
          <p:nvPr/>
        </p:nvPicPr>
        <p:blipFill rotWithShape="1">
          <a:blip r:embed="rId3"/>
          <a:srcRect l="10977" t="5619" r="10925" b="4748"/>
          <a:stretch/>
        </p:blipFill>
        <p:spPr>
          <a:xfrm>
            <a:off x="946899" y="297558"/>
            <a:ext cx="5375047" cy="6262883"/>
          </a:xfrm>
          <a:prstGeom prst="rect">
            <a:avLst/>
          </a:prstGeom>
        </p:spPr>
      </p:pic>
      <p:sp>
        <p:nvSpPr>
          <p:cNvPr id="5" name="TextBox 4">
            <a:extLst>
              <a:ext uri="{FF2B5EF4-FFF2-40B4-BE49-F238E27FC236}">
                <a16:creationId xmlns:a16="http://schemas.microsoft.com/office/drawing/2014/main" id="{21F8F4DF-D2F2-4FCC-846B-3A82D1DD647B}"/>
              </a:ext>
            </a:extLst>
          </p:cNvPr>
          <p:cNvSpPr txBox="1"/>
          <p:nvPr/>
        </p:nvSpPr>
        <p:spPr>
          <a:xfrm>
            <a:off x="7550944" y="1385888"/>
            <a:ext cx="4121944" cy="5293757"/>
          </a:xfrm>
          <a:prstGeom prst="rect">
            <a:avLst/>
          </a:prstGeom>
          <a:noFill/>
        </p:spPr>
        <p:txBody>
          <a:bodyPr wrap="square" rtlCol="0">
            <a:spAutoFit/>
          </a:bodyPr>
          <a:lstStyle/>
          <a:p>
            <a:r>
              <a:rPr lang="en-US" sz="2000" dirty="0">
                <a:solidFill>
                  <a:schemeClr val="tx1">
                    <a:alpha val="60000"/>
                  </a:schemeClr>
                </a:solidFill>
                <a:latin typeface="Arial" panose="020B0604020202020204" pitchFamily="34" charset="0"/>
                <a:cs typeface="Arial" panose="020B0604020202020204" pitchFamily="34" charset="0"/>
              </a:rPr>
              <a:t>“Under these Principles, all of the </a:t>
            </a:r>
            <a:r>
              <a:rPr lang="en-US" sz="2000" dirty="0" err="1">
                <a:solidFill>
                  <a:schemeClr val="tx1">
                    <a:alpha val="60000"/>
                  </a:schemeClr>
                </a:solidFill>
                <a:latin typeface="Arial" panose="020B0604020202020204" pitchFamily="34" charset="0"/>
                <a:cs typeface="Arial" panose="020B0604020202020204" pitchFamily="34" charset="0"/>
              </a:rPr>
              <a:t>organisations</a:t>
            </a:r>
            <a:r>
              <a:rPr lang="en-US" sz="2000" dirty="0">
                <a:solidFill>
                  <a:schemeClr val="tx1">
                    <a:alpha val="60000"/>
                  </a:schemeClr>
                </a:solidFill>
                <a:latin typeface="Arial" panose="020B0604020202020204" pitchFamily="34" charset="0"/>
                <a:cs typeface="Arial" panose="020B0604020202020204" pitchFamily="34" charset="0"/>
              </a:rPr>
              <a:t> that we fund will be dynamic, highly collaborative, inclusive and relevant in the way they work and the culture they produce, and champions of good leadership. They will be ambitious, and constantly seek to improve the quality of their work. They will be leaders in their communities in their approach to environmental responsibility and will be able to demonstrate their success through creative and business innovation.” </a:t>
            </a:r>
          </a:p>
          <a:p>
            <a:r>
              <a:rPr lang="en-US" sz="2000" b="1" dirty="0">
                <a:solidFill>
                  <a:schemeClr val="tx1">
                    <a:alpha val="60000"/>
                  </a:schemeClr>
                </a:solidFill>
                <a:latin typeface="Arial" panose="020B0604020202020204" pitchFamily="34" charset="0"/>
                <a:cs typeface="Arial" panose="020B0604020202020204" pitchFamily="34" charset="0"/>
              </a:rPr>
              <a:t>Let’s Create, Strategy 2020 - 2030</a:t>
            </a:r>
          </a:p>
          <a:p>
            <a:endParaRPr lang="en-GB" dirty="0"/>
          </a:p>
        </p:txBody>
      </p:sp>
      <p:sp>
        <p:nvSpPr>
          <p:cNvPr id="6" name="TextBox 5">
            <a:extLst>
              <a:ext uri="{FF2B5EF4-FFF2-40B4-BE49-F238E27FC236}">
                <a16:creationId xmlns:a16="http://schemas.microsoft.com/office/drawing/2014/main" id="{53DB5136-866E-EE40-926A-3AB543581E0D}"/>
              </a:ext>
            </a:extLst>
          </p:cNvPr>
          <p:cNvSpPr txBox="1"/>
          <p:nvPr/>
        </p:nvSpPr>
        <p:spPr>
          <a:xfrm>
            <a:off x="7550944" y="365841"/>
            <a:ext cx="4481728" cy="369332"/>
          </a:xfrm>
          <a:prstGeom prst="rect">
            <a:avLst/>
          </a:prstGeom>
          <a:noFill/>
        </p:spPr>
        <p:txBody>
          <a:bodyPr wrap="square">
            <a:spAutoFit/>
          </a:bodyPr>
          <a:lstStyle/>
          <a:p>
            <a:r>
              <a:rPr lang="en-GB" sz="1800" dirty="0">
                <a:effectLst/>
                <a:latin typeface="Tahoma" panose="020B0604030504040204" pitchFamily="34" charset="0"/>
                <a:ea typeface="Tahoma" panose="020B0604030504040204" pitchFamily="34" charset="0"/>
              </a:rPr>
              <a:t>ACE</a:t>
            </a:r>
            <a:r>
              <a:rPr lang="en-GB" sz="1800" spc="-95" dirty="0">
                <a:effectLst/>
                <a:latin typeface="Tahoma" panose="020B0604030504040204" pitchFamily="34" charset="0"/>
                <a:ea typeface="Tahoma" panose="020B0604030504040204" pitchFamily="34" charset="0"/>
              </a:rPr>
              <a:t> </a:t>
            </a:r>
            <a:r>
              <a:rPr lang="en-GB" sz="1800" dirty="0">
                <a:effectLst/>
                <a:latin typeface="Tahoma" panose="020B0604030504040204" pitchFamily="34" charset="0"/>
                <a:ea typeface="Tahoma" panose="020B0604030504040204" pitchFamily="34" charset="0"/>
              </a:rPr>
              <a:t>INVESTMENT</a:t>
            </a:r>
            <a:r>
              <a:rPr lang="en-GB" sz="1800" spc="-95" dirty="0">
                <a:effectLst/>
                <a:latin typeface="Tahoma" panose="020B0604030504040204" pitchFamily="34" charset="0"/>
                <a:ea typeface="Tahoma" panose="020B0604030504040204" pitchFamily="34" charset="0"/>
              </a:rPr>
              <a:t> </a:t>
            </a:r>
            <a:r>
              <a:rPr lang="en-GB" sz="1800" dirty="0">
                <a:effectLst/>
                <a:latin typeface="Tahoma" panose="020B0604030504040204" pitchFamily="34" charset="0"/>
                <a:ea typeface="Tahoma" panose="020B0604030504040204" pitchFamily="34" charset="0"/>
              </a:rPr>
              <a:t>PRINCIPLES</a:t>
            </a:r>
            <a:r>
              <a:rPr lang="en-GB" dirty="0">
                <a:effectLst/>
              </a:rPr>
              <a:t> </a:t>
            </a:r>
            <a:endParaRPr lang="en-US" dirty="0"/>
          </a:p>
        </p:txBody>
      </p:sp>
    </p:spTree>
    <p:extLst>
      <p:ext uri="{BB962C8B-B14F-4D97-AF65-F5344CB8AC3E}">
        <p14:creationId xmlns:p14="http://schemas.microsoft.com/office/powerpoint/2010/main" val="91454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2ECEF25-EA26-4AC5-BEC9-E38A7606E0CC}"/>
              </a:ext>
            </a:extLst>
          </p:cNvPr>
          <p:cNvSpPr/>
          <p:nvPr/>
        </p:nvSpPr>
        <p:spPr>
          <a:xfrm>
            <a:off x="5412831" y="918930"/>
            <a:ext cx="6096000" cy="5217326"/>
          </a:xfrm>
          <a:prstGeom prst="rect">
            <a:avLst/>
          </a:prstGeom>
        </p:spPr>
        <p:txBody>
          <a:bodyPr>
            <a:spAutoFit/>
          </a:bodyPr>
          <a:lstStyle/>
          <a:p>
            <a:pPr>
              <a:lnSpc>
                <a:spcPct val="110000"/>
              </a:lnSpc>
            </a:pPr>
            <a:r>
              <a:rPr lang="en-GB" sz="1600" b="1" dirty="0">
                <a:latin typeface="Arial" panose="020B0604020202020204" pitchFamily="34" charset="0"/>
                <a:cs typeface="Arial" panose="020B0604020202020204" pitchFamily="34" charset="0"/>
              </a:rPr>
              <a:t>Communities</a:t>
            </a:r>
          </a:p>
          <a:p>
            <a:pPr>
              <a:lnSpc>
                <a:spcPct val="110000"/>
              </a:lnSpc>
            </a:pPr>
            <a:r>
              <a:rPr lang="en-GB" sz="1600" dirty="0">
                <a:latin typeface="Arial" panose="020B0604020202020204" pitchFamily="34" charset="0"/>
                <a:cs typeface="Arial" panose="020B0604020202020204" pitchFamily="34" charset="0"/>
              </a:rPr>
              <a:t>You are actively listening to, and taking account of, the views of the local community, children and young people, artists, practitioners, and stakeholders you work with. You actively form relationships with your underserved communities. As a result you matter more to more people. </a:t>
            </a:r>
          </a:p>
          <a:p>
            <a:pPr>
              <a:lnSpc>
                <a:spcPct val="110000"/>
              </a:lnSpc>
            </a:pPr>
            <a:endParaRPr lang="en-GB" sz="1600" dirty="0">
              <a:latin typeface="Arial" panose="020B0604020202020204" pitchFamily="34" charset="0"/>
              <a:cs typeface="Arial" panose="020B0604020202020204" pitchFamily="34" charset="0"/>
            </a:endParaRPr>
          </a:p>
          <a:p>
            <a:pPr>
              <a:lnSpc>
                <a:spcPct val="110000"/>
              </a:lnSpc>
            </a:pPr>
            <a:r>
              <a:rPr lang="en-GB" sz="1600" b="1" dirty="0">
                <a:latin typeface="Arial" panose="020B0604020202020204" pitchFamily="34" charset="0"/>
                <a:cs typeface="Arial" panose="020B0604020202020204" pitchFamily="34" charset="0"/>
              </a:rPr>
              <a:t>Workforce, Leadership and Governance </a:t>
            </a:r>
          </a:p>
          <a:p>
            <a:pPr>
              <a:lnSpc>
                <a:spcPct val="110000"/>
              </a:lnSpc>
            </a:pPr>
            <a:r>
              <a:rPr lang="en-GB" sz="1600" dirty="0">
                <a:latin typeface="Arial" panose="020B0604020202020204" pitchFamily="34" charset="0"/>
                <a:cs typeface="Arial" panose="020B0604020202020204" pitchFamily="34" charset="0"/>
              </a:rPr>
              <a:t>You have a workforce, leadership and governance which fully reflects and represents the communities you are serving. You have an inclusive organisational culture which values and develops the talent of all the people you work with. You foster a safe workplace where harassment and discrimination can be challenged and eliminated.</a:t>
            </a:r>
          </a:p>
          <a:p>
            <a:pPr>
              <a:lnSpc>
                <a:spcPct val="110000"/>
              </a:lnSpc>
            </a:pPr>
            <a:endParaRPr lang="en-GB" sz="1600" dirty="0">
              <a:latin typeface="Arial" panose="020B0604020202020204" pitchFamily="34" charset="0"/>
              <a:cs typeface="Arial" panose="020B0604020202020204" pitchFamily="34" charset="0"/>
            </a:endParaRPr>
          </a:p>
          <a:p>
            <a:pPr>
              <a:lnSpc>
                <a:spcPct val="110000"/>
              </a:lnSpc>
            </a:pPr>
            <a:r>
              <a:rPr lang="en-GB" sz="1600" b="1" dirty="0">
                <a:latin typeface="Arial" panose="020B0604020202020204" pitchFamily="34" charset="0"/>
                <a:cs typeface="Arial" panose="020B0604020202020204" pitchFamily="34" charset="0"/>
              </a:rPr>
              <a:t>Creative Case for Diversity</a:t>
            </a:r>
          </a:p>
          <a:p>
            <a:pPr>
              <a:lnSpc>
                <a:spcPct val="110000"/>
              </a:lnSpc>
            </a:pPr>
            <a:r>
              <a:rPr lang="en-GB" sz="1600" dirty="0">
                <a:latin typeface="Arial" panose="020B0604020202020204" pitchFamily="34" charset="0"/>
                <a:cs typeface="Arial" panose="020B0604020202020204" pitchFamily="34" charset="0"/>
              </a:rPr>
              <a:t>Your programmes and activities reflect the culture and talent of creative practitioners and cultural workers drawn from all backgrounds.</a:t>
            </a:r>
          </a:p>
        </p:txBody>
      </p:sp>
      <p:cxnSp>
        <p:nvCxnSpPr>
          <p:cNvPr id="7" name="Straight Connector 6">
            <a:extLst>
              <a:ext uri="{FF2B5EF4-FFF2-40B4-BE49-F238E27FC236}">
                <a16:creationId xmlns:a16="http://schemas.microsoft.com/office/drawing/2014/main" id="{5B234464-4D42-485C-976E-DB4B27BD4956}"/>
              </a:ext>
            </a:extLst>
          </p:cNvPr>
          <p:cNvCxnSpPr>
            <a:cxnSpLocks/>
          </p:cNvCxnSpPr>
          <p:nvPr/>
        </p:nvCxnSpPr>
        <p:spPr>
          <a:xfrm>
            <a:off x="4995464" y="804406"/>
            <a:ext cx="0" cy="5446375"/>
          </a:xfrm>
          <a:prstGeom prst="line">
            <a:avLst/>
          </a:prstGeom>
          <a:ln/>
        </p:spPr>
        <p:style>
          <a:lnRef idx="2">
            <a:schemeClr val="dk1"/>
          </a:lnRef>
          <a:fillRef idx="0">
            <a:schemeClr val="dk1"/>
          </a:fillRef>
          <a:effectRef idx="1">
            <a:schemeClr val="dk1"/>
          </a:effectRef>
          <a:fontRef idx="minor">
            <a:schemeClr val="tx1"/>
          </a:fontRef>
        </p:style>
      </p:cxnSp>
      <p:pic>
        <p:nvPicPr>
          <p:cNvPr id="9" name="Picture 8">
            <a:extLst>
              <a:ext uri="{FF2B5EF4-FFF2-40B4-BE49-F238E27FC236}">
                <a16:creationId xmlns:a16="http://schemas.microsoft.com/office/drawing/2014/main" id="{D4EC2D07-7E0C-45E3-A593-B73000B4AA24}"/>
              </a:ext>
            </a:extLst>
          </p:cNvPr>
          <p:cNvPicPr>
            <a:picLocks noChangeAspect="1"/>
          </p:cNvPicPr>
          <p:nvPr/>
        </p:nvPicPr>
        <p:blipFill rotWithShape="1">
          <a:blip r:embed="rId2"/>
          <a:srcRect t="9028" b="16149"/>
          <a:stretch/>
        </p:blipFill>
        <p:spPr>
          <a:xfrm>
            <a:off x="740791" y="675146"/>
            <a:ext cx="3966620" cy="1940902"/>
          </a:xfrm>
          <a:prstGeom prst="rect">
            <a:avLst/>
          </a:prstGeom>
        </p:spPr>
      </p:pic>
      <p:sp>
        <p:nvSpPr>
          <p:cNvPr id="10" name="Content Placeholder 6">
            <a:extLst>
              <a:ext uri="{FF2B5EF4-FFF2-40B4-BE49-F238E27FC236}">
                <a16:creationId xmlns:a16="http://schemas.microsoft.com/office/drawing/2014/main" id="{1FB6F461-A591-429C-A915-52760B1B8409}"/>
              </a:ext>
            </a:extLst>
          </p:cNvPr>
          <p:cNvSpPr txBox="1">
            <a:spLocks/>
          </p:cNvSpPr>
          <p:nvPr/>
        </p:nvSpPr>
        <p:spPr>
          <a:xfrm>
            <a:off x="884517" y="2562407"/>
            <a:ext cx="3563416" cy="797765"/>
          </a:xfrm>
          <a:prstGeom prst="rect">
            <a:avLst/>
          </a:prstGeom>
          <a:noFill/>
          <a:ln>
            <a:no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GB"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England’s diversity is fully reflected in the individuals and organisations we support and the culture they produce</a:t>
            </a:r>
          </a:p>
        </p:txBody>
      </p:sp>
      <p:sp>
        <p:nvSpPr>
          <p:cNvPr id="16" name="Arrow: Bent-Up 15">
            <a:extLst>
              <a:ext uri="{FF2B5EF4-FFF2-40B4-BE49-F238E27FC236}">
                <a16:creationId xmlns:a16="http://schemas.microsoft.com/office/drawing/2014/main" id="{2F6DE6A9-4DB2-4B45-B605-2FE4A35671C4}"/>
              </a:ext>
            </a:extLst>
          </p:cNvPr>
          <p:cNvSpPr/>
          <p:nvPr/>
        </p:nvSpPr>
        <p:spPr>
          <a:xfrm rot="5400000">
            <a:off x="2699952" y="4211591"/>
            <a:ext cx="1150140" cy="921544"/>
          </a:xfrm>
          <a:prstGeom prst="bentUp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BE9C2439-652A-4368-A0A6-DEDD97776B31}"/>
              </a:ext>
            </a:extLst>
          </p:cNvPr>
          <p:cNvSpPr txBox="1"/>
          <p:nvPr/>
        </p:nvSpPr>
        <p:spPr>
          <a:xfrm>
            <a:off x="1032416" y="4195309"/>
            <a:ext cx="1633809" cy="954107"/>
          </a:xfrm>
          <a:prstGeom prst="rect">
            <a:avLst/>
          </a:prstGeom>
          <a:noFill/>
        </p:spPr>
        <p:txBody>
          <a:bodyPr wrap="square" rtlCol="0">
            <a:spAutoFit/>
          </a:bodyPr>
          <a:lstStyle/>
          <a:p>
            <a:pPr algn="r"/>
            <a:r>
              <a:rPr lang="en-GB" sz="1400" b="1">
                <a:latin typeface="Arial" panose="020B0604020202020204" pitchFamily="34" charset="0"/>
                <a:cs typeface="Arial" panose="020B0604020202020204" pitchFamily="34" charset="0"/>
              </a:rPr>
              <a:t>The core characteristics of Inclusivity &amp; Relevance</a:t>
            </a:r>
          </a:p>
        </p:txBody>
      </p:sp>
    </p:spTree>
    <p:extLst>
      <p:ext uri="{BB962C8B-B14F-4D97-AF65-F5344CB8AC3E}">
        <p14:creationId xmlns:p14="http://schemas.microsoft.com/office/powerpoint/2010/main" val="2053895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1814C-D19E-D349-B031-50374EF8FF68}"/>
              </a:ext>
            </a:extLst>
          </p:cNvPr>
          <p:cNvSpPr>
            <a:spLocks noGrp="1"/>
          </p:cNvSpPr>
          <p:nvPr>
            <p:ph type="title"/>
          </p:nvPr>
        </p:nvSpPr>
        <p:spPr/>
        <p:txBody>
          <a:bodyPr/>
          <a:lstStyle/>
          <a:p>
            <a:pPr algn="ctr"/>
            <a:r>
              <a:rPr lang="en-GB" b="1" dirty="0"/>
              <a:t>What is Inclusivity and Relevance </a:t>
            </a:r>
            <a:br>
              <a:rPr lang="en-GB" b="1" dirty="0"/>
            </a:br>
            <a:r>
              <a:rPr lang="en-GB" b="1" dirty="0"/>
              <a:t>- what does it mean for you?</a:t>
            </a:r>
            <a:endParaRPr lang="en-US" b="1" dirty="0"/>
          </a:p>
        </p:txBody>
      </p:sp>
      <p:sp>
        <p:nvSpPr>
          <p:cNvPr id="3" name="Content Placeholder 2">
            <a:extLst>
              <a:ext uri="{FF2B5EF4-FFF2-40B4-BE49-F238E27FC236}">
                <a16:creationId xmlns:a16="http://schemas.microsoft.com/office/drawing/2014/main" id="{FAD40660-A838-3C43-86D8-3975751DC048}"/>
              </a:ext>
            </a:extLst>
          </p:cNvPr>
          <p:cNvSpPr>
            <a:spLocks noGrp="1"/>
          </p:cNvSpPr>
          <p:nvPr>
            <p:ph idx="1"/>
          </p:nvPr>
        </p:nvSpPr>
        <p:spPr/>
        <p:txBody>
          <a:bodyPr/>
          <a:lstStyle/>
          <a:p>
            <a:pPr marL="0" lvl="0" indent="0">
              <a:buNone/>
            </a:pPr>
            <a:endParaRPr lang="en-GB" dirty="0"/>
          </a:p>
          <a:p>
            <a:pPr marL="0" lvl="0" indent="0">
              <a:buNone/>
            </a:pPr>
            <a:r>
              <a:rPr lang="en-GB" dirty="0"/>
              <a:t>In breakouts discuss:</a:t>
            </a:r>
          </a:p>
          <a:p>
            <a:pPr marL="0" lvl="0" indent="0">
              <a:buNone/>
            </a:pPr>
            <a:endParaRPr lang="en-GB" dirty="0"/>
          </a:p>
          <a:p>
            <a:pPr lvl="0"/>
            <a:r>
              <a:rPr lang="en-GB" dirty="0"/>
              <a:t>What does Inclusivity and Relevance mean for your organisation?	</a:t>
            </a:r>
          </a:p>
          <a:p>
            <a:pPr lvl="0"/>
            <a:r>
              <a:rPr lang="en-GB" dirty="0"/>
              <a:t>How do you embed it throughout your organisation?</a:t>
            </a:r>
          </a:p>
          <a:p>
            <a:pPr lvl="0"/>
            <a:r>
              <a:rPr lang="en-GB" dirty="0"/>
              <a:t>What does authenticity look like in this context?</a:t>
            </a:r>
          </a:p>
          <a:p>
            <a:endParaRPr lang="en-US" dirty="0"/>
          </a:p>
        </p:txBody>
      </p:sp>
    </p:spTree>
    <p:extLst>
      <p:ext uri="{BB962C8B-B14F-4D97-AF65-F5344CB8AC3E}">
        <p14:creationId xmlns:p14="http://schemas.microsoft.com/office/powerpoint/2010/main" val="1611732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grpSp>
        <p:nvGrpSpPr>
          <p:cNvPr id="4" name="docshapegroup109">
            <a:extLst>
              <a:ext uri="{FF2B5EF4-FFF2-40B4-BE49-F238E27FC236}">
                <a16:creationId xmlns:a16="http://schemas.microsoft.com/office/drawing/2014/main" id="{D06F0C4B-7D32-ED48-98BA-208FC0123775}"/>
              </a:ext>
            </a:extLst>
          </p:cNvPr>
          <p:cNvGrpSpPr>
            <a:grpSpLocks noChangeAspect="1"/>
          </p:cNvGrpSpPr>
          <p:nvPr/>
        </p:nvGrpSpPr>
        <p:grpSpPr bwMode="auto">
          <a:xfrm>
            <a:off x="4340772" y="1680891"/>
            <a:ext cx="4092028" cy="4589280"/>
            <a:chOff x="1584" y="368"/>
            <a:chExt cx="5958" cy="6682"/>
          </a:xfrm>
        </p:grpSpPr>
        <p:pic>
          <p:nvPicPr>
            <p:cNvPr id="5" name="docshape110">
              <a:extLst>
                <a:ext uri="{FF2B5EF4-FFF2-40B4-BE49-F238E27FC236}">
                  <a16:creationId xmlns:a16="http://schemas.microsoft.com/office/drawing/2014/main" id="{A952B208-58F0-B44C-9E97-ECFF90A1E2AB}"/>
                </a:ext>
              </a:extLst>
            </p:cNvPr>
            <p:cNvPicPr>
              <a:picLocks noChangeAspect="1" noEditPoints="1" noChangeArrowheads="1" noChangeShapeType="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84" y="368"/>
              <a:ext cx="5958" cy="6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11">
              <a:extLst>
                <a:ext uri="{FF2B5EF4-FFF2-40B4-BE49-F238E27FC236}">
                  <a16:creationId xmlns:a16="http://schemas.microsoft.com/office/drawing/2014/main" id="{0E1CB91F-EFF6-FE4D-B348-B7EC63A15C33}"/>
                </a:ext>
              </a:extLst>
            </p:cNvPr>
            <p:cNvSpPr txBox="1">
              <a:spLocks noChangeAspect="1" noEditPoints="1" noChangeArrowheads="1" noChangeShapeType="1" noTextEdit="1"/>
            </p:cNvSpPr>
            <p:nvPr/>
          </p:nvSpPr>
          <p:spPr bwMode="auto">
            <a:xfrm>
              <a:off x="2185" y="1152"/>
              <a:ext cx="1483" cy="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271145" marR="225425" indent="-53975">
                <a:lnSpc>
                  <a:spcPct val="90000"/>
                </a:lnSpc>
                <a:spcBef>
                  <a:spcPts val="140"/>
                </a:spcBef>
                <a:spcAft>
                  <a:spcPts val="0"/>
                </a:spcAft>
              </a:pPr>
              <a:r>
                <a:rPr lang="en-GB" sz="1000" b="1" dirty="0">
                  <a:effectLst/>
                  <a:latin typeface="Calibri" panose="020F0502020204030204" pitchFamily="34" charset="0"/>
                  <a:ea typeface="Tahoma" panose="020B0604030504040204" pitchFamily="34" charset="0"/>
                  <a:cs typeface="Tahoma" panose="020B0604030504040204" pitchFamily="34" charset="0"/>
                </a:rPr>
                <a:t>CREATIVE</a:t>
              </a:r>
              <a:r>
                <a:rPr lang="en-GB" sz="1000" b="1" spc="-200" dirty="0">
                  <a:effectLst/>
                  <a:latin typeface="Calibri" panose="020F0502020204030204" pitchFamily="34" charset="0"/>
                  <a:ea typeface="Tahoma" panose="020B0604030504040204" pitchFamily="34" charset="0"/>
                  <a:cs typeface="Tahoma" panose="020B0604030504040204" pitchFamily="34" charset="0"/>
                </a:rPr>
                <a:t> </a:t>
              </a:r>
              <a:r>
                <a:rPr lang="en-GB" sz="1000" b="1" dirty="0">
                  <a:effectLst/>
                  <a:latin typeface="Calibri" panose="020F0502020204030204" pitchFamily="34" charset="0"/>
                  <a:ea typeface="Tahoma" panose="020B0604030504040204" pitchFamily="34" charset="0"/>
                  <a:cs typeface="Tahoma" panose="020B0604030504040204" pitchFamily="34" charset="0"/>
                </a:rPr>
                <a:t>PEOPLE</a:t>
              </a:r>
              <a:endParaRPr lang="en-GB" sz="1100" dirty="0">
                <a:effectLst/>
                <a:latin typeface="Tahoma" panose="020B0604030504040204" pitchFamily="34" charset="0"/>
                <a:ea typeface="Tahoma" panose="020B0604030504040204" pitchFamily="34" charset="0"/>
              </a:endParaRPr>
            </a:p>
            <a:p>
              <a:pPr marL="4445" marR="11430" indent="-5080" algn="just">
                <a:lnSpc>
                  <a:spcPts val="1000"/>
                </a:lnSpc>
                <a:spcBef>
                  <a:spcPts val="200"/>
                </a:spcBef>
                <a:spcAft>
                  <a:spcPts val="0"/>
                </a:spcAft>
              </a:pPr>
              <a:r>
                <a:rPr lang="en-GB" sz="700" dirty="0">
                  <a:effectLst/>
                  <a:latin typeface="Trebuchet MS" panose="020B0703020202090204" pitchFamily="34" charset="0"/>
                  <a:ea typeface="Tahoma" panose="020B0604030504040204" pitchFamily="34" charset="0"/>
                </a:rPr>
                <a:t>Everyone can develop</a:t>
              </a:r>
              <a:r>
                <a:rPr lang="en-GB" sz="700" spc="-210" dirty="0">
                  <a:effectLst/>
                  <a:latin typeface="Trebuchet MS" panose="020B0703020202090204" pitchFamily="34" charset="0"/>
                  <a:ea typeface="Tahoma" panose="020B0604030504040204" pitchFamily="34" charset="0"/>
                </a:rPr>
                <a:t> </a:t>
              </a:r>
              <a:r>
                <a:rPr lang="en-GB" sz="700" dirty="0">
                  <a:effectLst/>
                  <a:latin typeface="Trebuchet MS" panose="020B0703020202090204" pitchFamily="34" charset="0"/>
                  <a:ea typeface="Tahoma" panose="020B0604030504040204" pitchFamily="34" charset="0"/>
                </a:rPr>
                <a:t>and express creativity</a:t>
              </a:r>
              <a:r>
                <a:rPr lang="en-GB" sz="700" spc="-210" dirty="0">
                  <a:effectLst/>
                  <a:latin typeface="Trebuchet MS" panose="020B0703020202090204" pitchFamily="34" charset="0"/>
                  <a:ea typeface="Tahoma" panose="020B0604030504040204" pitchFamily="34" charset="0"/>
                </a:rPr>
                <a:t> </a:t>
              </a:r>
              <a:r>
                <a:rPr lang="en-GB" sz="700" dirty="0">
                  <a:effectLst/>
                  <a:latin typeface="Trebuchet MS" panose="020B0703020202090204" pitchFamily="34" charset="0"/>
                  <a:ea typeface="Tahoma" panose="020B0604030504040204" pitchFamily="34" charset="0"/>
                </a:rPr>
                <a:t>throughout</a:t>
              </a:r>
              <a:r>
                <a:rPr lang="en-GB" sz="700" spc="-45" dirty="0">
                  <a:effectLst/>
                  <a:latin typeface="Trebuchet MS" panose="020B0703020202090204" pitchFamily="34" charset="0"/>
                  <a:ea typeface="Tahoma" panose="020B0604030504040204" pitchFamily="34" charset="0"/>
                </a:rPr>
                <a:t> </a:t>
              </a:r>
              <a:r>
                <a:rPr lang="en-GB" sz="700" dirty="0">
                  <a:effectLst/>
                  <a:latin typeface="Trebuchet MS" panose="020B0703020202090204" pitchFamily="34" charset="0"/>
                  <a:ea typeface="Tahoma" panose="020B0604030504040204" pitchFamily="34" charset="0"/>
                </a:rPr>
                <a:t>their</a:t>
              </a:r>
              <a:r>
                <a:rPr lang="en-GB" sz="700" spc="-40" dirty="0">
                  <a:effectLst/>
                  <a:latin typeface="Trebuchet MS" panose="020B0703020202090204" pitchFamily="34" charset="0"/>
                  <a:ea typeface="Tahoma" panose="020B0604030504040204" pitchFamily="34" charset="0"/>
                </a:rPr>
                <a:t> </a:t>
              </a:r>
              <a:r>
                <a:rPr lang="en-GB" sz="700" dirty="0">
                  <a:effectLst/>
                  <a:latin typeface="Trebuchet MS" panose="020B0703020202090204" pitchFamily="34" charset="0"/>
                  <a:ea typeface="Tahoma" panose="020B0604030504040204" pitchFamily="34" charset="0"/>
                </a:rPr>
                <a:t>life</a:t>
              </a:r>
              <a:endParaRPr lang="en-GB" sz="1100" dirty="0">
                <a:effectLst/>
                <a:latin typeface="Tahoma" panose="020B0604030504040204" pitchFamily="34" charset="0"/>
                <a:ea typeface="Tahoma" panose="020B0604030504040204" pitchFamily="34" charset="0"/>
              </a:endParaRPr>
            </a:p>
          </p:txBody>
        </p:sp>
        <p:sp>
          <p:nvSpPr>
            <p:cNvPr id="7" name="docshape112">
              <a:extLst>
                <a:ext uri="{FF2B5EF4-FFF2-40B4-BE49-F238E27FC236}">
                  <a16:creationId xmlns:a16="http://schemas.microsoft.com/office/drawing/2014/main" id="{FF0AA392-A010-C24F-93C2-451FD459C8EF}"/>
                </a:ext>
              </a:extLst>
            </p:cNvPr>
            <p:cNvSpPr txBox="1">
              <a:spLocks noChangeAspect="1" noEditPoints="1" noChangeArrowheads="1" noChangeShapeType="1" noTextEdit="1"/>
            </p:cNvSpPr>
            <p:nvPr/>
          </p:nvSpPr>
          <p:spPr bwMode="auto">
            <a:xfrm>
              <a:off x="5204" y="3198"/>
              <a:ext cx="1981" cy="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255270" marR="266700" indent="-635" algn="ctr">
                <a:lnSpc>
                  <a:spcPct val="90000"/>
                </a:lnSpc>
                <a:spcBef>
                  <a:spcPts val="140"/>
                </a:spcBef>
                <a:spcAft>
                  <a:spcPts val="0"/>
                </a:spcAft>
              </a:pPr>
              <a:r>
                <a:rPr lang="en-GB" sz="1000" b="1">
                  <a:effectLst/>
                  <a:latin typeface="Calibri" panose="020F0502020204030204" pitchFamily="34" charset="0"/>
                  <a:ea typeface="Tahoma" panose="020B0604030504040204" pitchFamily="34" charset="0"/>
                  <a:cs typeface="Tahoma" panose="020B0604030504040204" pitchFamily="34" charset="0"/>
                </a:rPr>
                <a:t>CULTURAL</a:t>
              </a:r>
              <a:r>
                <a:rPr lang="en-GB" sz="1000" b="1" spc="5">
                  <a:effectLst/>
                  <a:latin typeface="Calibri" panose="020F0502020204030204" pitchFamily="34" charset="0"/>
                  <a:ea typeface="Tahoma" panose="020B0604030504040204" pitchFamily="34" charset="0"/>
                  <a:cs typeface="Tahoma" panose="020B0604030504040204" pitchFamily="34" charset="0"/>
                </a:rPr>
                <a:t> </a:t>
              </a:r>
              <a:r>
                <a:rPr lang="en-GB" sz="1000" b="1">
                  <a:effectLst/>
                  <a:latin typeface="Calibri" panose="020F0502020204030204" pitchFamily="34" charset="0"/>
                  <a:ea typeface="Tahoma" panose="020B0604030504040204" pitchFamily="34" charset="0"/>
                  <a:cs typeface="Tahoma" panose="020B0604030504040204" pitchFamily="34" charset="0"/>
                </a:rPr>
                <a:t>COMMUNITIES</a:t>
              </a:r>
              <a:endParaRPr lang="en-GB" sz="1100">
                <a:effectLst/>
                <a:latin typeface="Tahoma" panose="020B0604030504040204" pitchFamily="34" charset="0"/>
                <a:ea typeface="Tahoma" panose="020B0604030504040204" pitchFamily="34" charset="0"/>
              </a:endParaRPr>
            </a:p>
            <a:p>
              <a:pPr marR="11430" algn="ctr">
                <a:lnSpc>
                  <a:spcPts val="1000"/>
                </a:lnSpc>
                <a:spcBef>
                  <a:spcPts val="200"/>
                </a:spcBef>
                <a:spcAft>
                  <a:spcPts val="0"/>
                </a:spcAft>
              </a:pPr>
              <a:r>
                <a:rPr lang="en-GB" sz="700">
                  <a:effectLst/>
                  <a:latin typeface="Trebuchet MS" panose="020B0703020202090204" pitchFamily="34" charset="0"/>
                  <a:ea typeface="Tahoma" panose="020B0604030504040204" pitchFamily="34" charset="0"/>
                </a:rPr>
                <a:t>Villages, towns and cities</a:t>
              </a:r>
              <a:r>
                <a:rPr lang="en-GB" sz="700" spc="5">
                  <a:effectLst/>
                  <a:latin typeface="Trebuchet MS" panose="020B0703020202090204" pitchFamily="34" charset="0"/>
                  <a:ea typeface="Tahoma" panose="020B0604030504040204" pitchFamily="34" charset="0"/>
                </a:rPr>
                <a:t> </a:t>
              </a:r>
              <a:r>
                <a:rPr lang="en-GB" sz="700">
                  <a:effectLst/>
                  <a:latin typeface="Trebuchet MS" panose="020B0703020202090204" pitchFamily="34" charset="0"/>
                  <a:ea typeface="Tahoma" panose="020B0604030504040204" pitchFamily="34" charset="0"/>
                </a:rPr>
                <a:t>thrive</a:t>
              </a:r>
              <a:r>
                <a:rPr lang="en-GB" sz="700" spc="-50">
                  <a:effectLst/>
                  <a:latin typeface="Trebuchet MS" panose="020B0703020202090204" pitchFamily="34" charset="0"/>
                  <a:ea typeface="Tahoma" panose="020B0604030504040204" pitchFamily="34" charset="0"/>
                </a:rPr>
                <a:t> </a:t>
              </a:r>
              <a:r>
                <a:rPr lang="en-GB" sz="700">
                  <a:effectLst/>
                  <a:latin typeface="Trebuchet MS" panose="020B0703020202090204" pitchFamily="34" charset="0"/>
                  <a:ea typeface="Tahoma" panose="020B0604030504040204" pitchFamily="34" charset="0"/>
                </a:rPr>
                <a:t>through</a:t>
              </a:r>
              <a:r>
                <a:rPr lang="en-GB" sz="700" spc="-45">
                  <a:effectLst/>
                  <a:latin typeface="Trebuchet MS" panose="020B0703020202090204" pitchFamily="34" charset="0"/>
                  <a:ea typeface="Tahoma" panose="020B0604030504040204" pitchFamily="34" charset="0"/>
                </a:rPr>
                <a:t> </a:t>
              </a:r>
              <a:r>
                <a:rPr lang="en-GB" sz="700">
                  <a:effectLst/>
                  <a:latin typeface="Trebuchet MS" panose="020B0703020202090204" pitchFamily="34" charset="0"/>
                  <a:ea typeface="Tahoma" panose="020B0604030504040204" pitchFamily="34" charset="0"/>
                </a:rPr>
                <a:t>a</a:t>
              </a:r>
              <a:r>
                <a:rPr lang="en-GB" sz="700" spc="-45">
                  <a:effectLst/>
                  <a:latin typeface="Trebuchet MS" panose="020B0703020202090204" pitchFamily="34" charset="0"/>
                  <a:ea typeface="Tahoma" panose="020B0604030504040204" pitchFamily="34" charset="0"/>
                </a:rPr>
                <a:t> </a:t>
              </a:r>
              <a:r>
                <a:rPr lang="en-GB" sz="700">
                  <a:effectLst/>
                  <a:latin typeface="Trebuchet MS" panose="020B0703020202090204" pitchFamily="34" charset="0"/>
                  <a:ea typeface="Tahoma" panose="020B0604030504040204" pitchFamily="34" charset="0"/>
                </a:rPr>
                <a:t>collaborative</a:t>
              </a:r>
              <a:r>
                <a:rPr lang="en-GB" sz="700" spc="-210">
                  <a:effectLst/>
                  <a:latin typeface="Trebuchet MS" panose="020B0703020202090204" pitchFamily="34" charset="0"/>
                  <a:ea typeface="Tahoma" panose="020B0604030504040204" pitchFamily="34" charset="0"/>
                </a:rPr>
                <a:t> </a:t>
              </a:r>
              <a:r>
                <a:rPr lang="en-GB" sz="700">
                  <a:effectLst/>
                  <a:latin typeface="Trebuchet MS" panose="020B0703020202090204" pitchFamily="34" charset="0"/>
                  <a:ea typeface="Tahoma" panose="020B0604030504040204" pitchFamily="34" charset="0"/>
                </a:rPr>
                <a:t>approach</a:t>
              </a:r>
              <a:r>
                <a:rPr lang="en-GB" sz="700" spc="-35">
                  <a:effectLst/>
                  <a:latin typeface="Trebuchet MS" panose="020B0703020202090204" pitchFamily="34" charset="0"/>
                  <a:ea typeface="Tahoma" panose="020B0604030504040204" pitchFamily="34" charset="0"/>
                </a:rPr>
                <a:t> </a:t>
              </a:r>
              <a:r>
                <a:rPr lang="en-GB" sz="700">
                  <a:effectLst/>
                  <a:latin typeface="Trebuchet MS" panose="020B0703020202090204" pitchFamily="34" charset="0"/>
                  <a:ea typeface="Tahoma" panose="020B0604030504040204" pitchFamily="34" charset="0"/>
                </a:rPr>
                <a:t>to</a:t>
              </a:r>
              <a:r>
                <a:rPr lang="en-GB" sz="700" spc="-30">
                  <a:effectLst/>
                  <a:latin typeface="Trebuchet MS" panose="020B0703020202090204" pitchFamily="34" charset="0"/>
                  <a:ea typeface="Tahoma" panose="020B0604030504040204" pitchFamily="34" charset="0"/>
                </a:rPr>
                <a:t> </a:t>
              </a:r>
              <a:r>
                <a:rPr lang="en-GB" sz="700">
                  <a:effectLst/>
                  <a:latin typeface="Trebuchet MS" panose="020B0703020202090204" pitchFamily="34" charset="0"/>
                  <a:ea typeface="Tahoma" panose="020B0604030504040204" pitchFamily="34" charset="0"/>
                </a:rPr>
                <a:t>culture</a:t>
              </a:r>
              <a:endParaRPr lang="en-GB" sz="1100">
                <a:effectLst/>
                <a:latin typeface="Tahoma" panose="020B0604030504040204" pitchFamily="34" charset="0"/>
                <a:ea typeface="Tahoma" panose="020B0604030504040204" pitchFamily="34" charset="0"/>
              </a:endParaRPr>
            </a:p>
          </p:txBody>
        </p:sp>
        <p:sp>
          <p:nvSpPr>
            <p:cNvPr id="8" name="docshape113">
              <a:extLst>
                <a:ext uri="{FF2B5EF4-FFF2-40B4-BE49-F238E27FC236}">
                  <a16:creationId xmlns:a16="http://schemas.microsoft.com/office/drawing/2014/main" id="{3774B0D0-D6FE-3047-8374-0C725C7AF069}"/>
                </a:ext>
              </a:extLst>
            </p:cNvPr>
            <p:cNvSpPr txBox="1">
              <a:spLocks noChangeAspect="1" noEditPoints="1" noChangeArrowheads="1" noChangeShapeType="1" noTextEdit="1"/>
            </p:cNvSpPr>
            <p:nvPr/>
          </p:nvSpPr>
          <p:spPr bwMode="auto">
            <a:xfrm>
              <a:off x="2050" y="5070"/>
              <a:ext cx="1794" cy="1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253365" marR="264795" indent="16510" algn="just">
                <a:lnSpc>
                  <a:spcPct val="90000"/>
                </a:lnSpc>
                <a:spcBef>
                  <a:spcPts val="140"/>
                </a:spcBef>
                <a:spcAft>
                  <a:spcPts val="0"/>
                </a:spcAft>
              </a:pPr>
              <a:r>
                <a:rPr lang="en-GB" sz="1000" b="1">
                  <a:effectLst/>
                  <a:latin typeface="Calibri" panose="020F0502020204030204" pitchFamily="34" charset="0"/>
                  <a:ea typeface="Tahoma" panose="020B0604030504040204" pitchFamily="34" charset="0"/>
                  <a:cs typeface="Tahoma" panose="020B0604030504040204" pitchFamily="34" charset="0"/>
                </a:rPr>
                <a:t>A CREATIVE</a:t>
              </a:r>
              <a:r>
                <a:rPr lang="en-GB" sz="1000" b="1" spc="-200">
                  <a:effectLst/>
                  <a:latin typeface="Calibri" panose="020F0502020204030204" pitchFamily="34" charset="0"/>
                  <a:ea typeface="Tahoma" panose="020B0604030504040204" pitchFamily="34" charset="0"/>
                  <a:cs typeface="Tahoma" panose="020B0604030504040204" pitchFamily="34" charset="0"/>
                </a:rPr>
                <a:t> </a:t>
              </a:r>
              <a:r>
                <a:rPr lang="en-GB" sz="1000" b="1">
                  <a:effectLst/>
                  <a:latin typeface="Calibri" panose="020F0502020204030204" pitchFamily="34" charset="0"/>
                  <a:ea typeface="Tahoma" panose="020B0604030504040204" pitchFamily="34" charset="0"/>
                  <a:cs typeface="Tahoma" panose="020B0604030504040204" pitchFamily="34" charset="0"/>
                </a:rPr>
                <a:t>&amp; CULTURAL</a:t>
              </a:r>
              <a:r>
                <a:rPr lang="en-GB" sz="1000" b="1" spc="-190">
                  <a:effectLst/>
                  <a:latin typeface="Calibri" panose="020F0502020204030204" pitchFamily="34" charset="0"/>
                  <a:ea typeface="Tahoma" panose="020B0604030504040204" pitchFamily="34" charset="0"/>
                  <a:cs typeface="Tahoma" panose="020B0604030504040204" pitchFamily="34" charset="0"/>
                </a:rPr>
                <a:t> </a:t>
              </a:r>
              <a:r>
                <a:rPr lang="en-GB" sz="1000" b="1">
                  <a:effectLst/>
                  <a:latin typeface="Calibri" panose="020F0502020204030204" pitchFamily="34" charset="0"/>
                  <a:ea typeface="Tahoma" panose="020B0604030504040204" pitchFamily="34" charset="0"/>
                  <a:cs typeface="Tahoma" panose="020B0604030504040204" pitchFamily="34" charset="0"/>
                </a:rPr>
                <a:t>COUNTRY</a:t>
              </a:r>
              <a:endParaRPr lang="en-GB" sz="1100">
                <a:effectLst/>
                <a:latin typeface="Tahoma" panose="020B0604030504040204" pitchFamily="34" charset="0"/>
                <a:ea typeface="Tahoma" panose="020B0604030504040204" pitchFamily="34" charset="0"/>
              </a:endParaRPr>
            </a:p>
            <a:p>
              <a:pPr marR="10160" indent="47625">
                <a:lnSpc>
                  <a:spcPct val="122000"/>
                </a:lnSpc>
                <a:spcBef>
                  <a:spcPts val="390"/>
                </a:spcBef>
                <a:spcAft>
                  <a:spcPts val="0"/>
                </a:spcAft>
              </a:pPr>
              <a:r>
                <a:rPr lang="en-GB" sz="700">
                  <a:effectLst/>
                  <a:latin typeface="Trebuchet MS" panose="020B0703020202090204" pitchFamily="34" charset="0"/>
                  <a:ea typeface="Tahoma" panose="020B0604030504040204" pitchFamily="34" charset="0"/>
                </a:rPr>
                <a:t>England’s cultural sector</a:t>
              </a:r>
              <a:r>
                <a:rPr lang="en-GB" sz="700" spc="5">
                  <a:effectLst/>
                  <a:latin typeface="Trebuchet MS" panose="020B0703020202090204" pitchFamily="34" charset="0"/>
                  <a:ea typeface="Tahoma" panose="020B0604030504040204" pitchFamily="34" charset="0"/>
                </a:rPr>
                <a:t> </a:t>
              </a:r>
              <a:r>
                <a:rPr lang="en-GB" sz="700" spc="-5">
                  <a:effectLst/>
                  <a:latin typeface="Trebuchet MS" panose="020B0703020202090204" pitchFamily="34" charset="0"/>
                  <a:ea typeface="Tahoma" panose="020B0604030504040204" pitchFamily="34" charset="0"/>
                </a:rPr>
                <a:t>is</a:t>
              </a:r>
              <a:r>
                <a:rPr lang="en-GB" sz="700" spc="-50">
                  <a:effectLst/>
                  <a:latin typeface="Trebuchet MS" panose="020B0703020202090204" pitchFamily="34" charset="0"/>
                  <a:ea typeface="Tahoma" panose="020B0604030504040204" pitchFamily="34" charset="0"/>
                </a:rPr>
                <a:t> </a:t>
              </a:r>
              <a:r>
                <a:rPr lang="en-GB" sz="700" spc="-5">
                  <a:effectLst/>
                  <a:latin typeface="Trebuchet MS" panose="020B0703020202090204" pitchFamily="34" charset="0"/>
                  <a:ea typeface="Tahoma" panose="020B0604030504040204" pitchFamily="34" charset="0"/>
                </a:rPr>
                <a:t>innovative,</a:t>
              </a:r>
              <a:r>
                <a:rPr lang="en-GB" sz="700" spc="-50">
                  <a:effectLst/>
                  <a:latin typeface="Trebuchet MS" panose="020B0703020202090204" pitchFamily="34" charset="0"/>
                  <a:ea typeface="Tahoma" panose="020B0604030504040204" pitchFamily="34" charset="0"/>
                </a:rPr>
                <a:t> </a:t>
              </a:r>
              <a:r>
                <a:rPr lang="en-GB" sz="700">
                  <a:effectLst/>
                  <a:latin typeface="Trebuchet MS" panose="020B0703020202090204" pitchFamily="34" charset="0"/>
                  <a:ea typeface="Tahoma" panose="020B0604030504040204" pitchFamily="34" charset="0"/>
                </a:rPr>
                <a:t>collaborative</a:t>
              </a:r>
              <a:endParaRPr lang="en-GB" sz="1100">
                <a:effectLst/>
                <a:latin typeface="Tahoma" panose="020B0604030504040204" pitchFamily="34" charset="0"/>
                <a:ea typeface="Tahoma" panose="020B0604030504040204" pitchFamily="34" charset="0"/>
              </a:endParaRPr>
            </a:p>
            <a:p>
              <a:pPr marL="204470"/>
              <a:r>
                <a:rPr lang="en-GB" sz="700">
                  <a:effectLst/>
                  <a:latin typeface="Trebuchet MS" panose="020B0703020202090204" pitchFamily="34" charset="0"/>
                  <a:ea typeface="Tahoma" panose="020B0604030504040204" pitchFamily="34" charset="0"/>
                </a:rPr>
                <a:t>and</a:t>
              </a:r>
              <a:r>
                <a:rPr lang="en-GB" sz="700" spc="-45">
                  <a:effectLst/>
                  <a:latin typeface="Trebuchet MS" panose="020B0703020202090204" pitchFamily="34" charset="0"/>
                  <a:ea typeface="Tahoma" panose="020B0604030504040204" pitchFamily="34" charset="0"/>
                </a:rPr>
                <a:t> </a:t>
              </a:r>
              <a:r>
                <a:rPr lang="en-GB" sz="700">
                  <a:effectLst/>
                  <a:latin typeface="Trebuchet MS" panose="020B0703020202090204" pitchFamily="34" charset="0"/>
                  <a:ea typeface="Tahoma" panose="020B0604030504040204" pitchFamily="34" charset="0"/>
                </a:rPr>
                <a:t>international</a:t>
              </a:r>
              <a:endParaRPr lang="en-GB" sz="1100">
                <a:effectLst/>
                <a:latin typeface="Tahoma" panose="020B0604030504040204" pitchFamily="34" charset="0"/>
                <a:ea typeface="Tahoma" panose="020B0604030504040204" pitchFamily="34" charset="0"/>
              </a:endParaRPr>
            </a:p>
          </p:txBody>
        </p:sp>
      </p:grpSp>
      <p:sp>
        <p:nvSpPr>
          <p:cNvPr id="10" name="TextBox 9">
            <a:extLst>
              <a:ext uri="{FF2B5EF4-FFF2-40B4-BE49-F238E27FC236}">
                <a16:creationId xmlns:a16="http://schemas.microsoft.com/office/drawing/2014/main" id="{C0C18615-CABA-FB42-BC7B-DEAFC53A8A37}"/>
              </a:ext>
            </a:extLst>
          </p:cNvPr>
          <p:cNvSpPr txBox="1"/>
          <p:nvPr/>
        </p:nvSpPr>
        <p:spPr>
          <a:xfrm>
            <a:off x="829994" y="438193"/>
            <a:ext cx="10803987" cy="830997"/>
          </a:xfrm>
          <a:prstGeom prst="rect">
            <a:avLst/>
          </a:prstGeom>
          <a:noFill/>
        </p:spPr>
        <p:txBody>
          <a:bodyPr wrap="square">
            <a:spAutoFit/>
          </a:bodyPr>
          <a:lstStyle/>
          <a:p>
            <a:r>
              <a:rPr lang="en-GB" sz="2400" b="1" dirty="0">
                <a:effectLst/>
                <a:latin typeface="Tahoma" panose="020B0604030504040204" pitchFamily="34" charset="0"/>
                <a:ea typeface="Tahoma" panose="020B0604030504040204" pitchFamily="34" charset="0"/>
              </a:rPr>
              <a:t>THE</a:t>
            </a:r>
            <a:r>
              <a:rPr lang="en-GB" sz="2400" b="1" spc="-20" dirty="0">
                <a:effectLst/>
                <a:latin typeface="Tahoma" panose="020B0604030504040204" pitchFamily="34" charset="0"/>
                <a:ea typeface="Tahoma" panose="020B0604030504040204" pitchFamily="34" charset="0"/>
              </a:rPr>
              <a:t> </a:t>
            </a:r>
            <a:r>
              <a:rPr lang="en-GB" sz="2400" b="1" dirty="0">
                <a:latin typeface="Tahoma" panose="020B0604030504040204" pitchFamily="34" charset="0"/>
                <a:ea typeface="Tahoma" panose="020B0604030504040204" pitchFamily="34" charset="0"/>
              </a:rPr>
              <a:t>OUTCOMES    </a:t>
            </a:r>
          </a:p>
          <a:p>
            <a:pPr algn="ctr"/>
            <a:r>
              <a:rPr lang="en-GB" sz="2400" b="1" dirty="0"/>
              <a:t>The relationship between Inclusivity &amp; Relevance and the three Outcomes</a:t>
            </a:r>
            <a:endParaRPr lang="en-US" sz="2400" dirty="0"/>
          </a:p>
        </p:txBody>
      </p:sp>
    </p:spTree>
    <p:extLst>
      <p:ext uri="{BB962C8B-B14F-4D97-AF65-F5344CB8AC3E}">
        <p14:creationId xmlns:p14="http://schemas.microsoft.com/office/powerpoint/2010/main" val="1186848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F5E005-574C-2A40-8CD2-8ABC7D3D6D8E}"/>
              </a:ext>
            </a:extLst>
          </p:cNvPr>
          <p:cNvSpPr>
            <a:spLocks noGrp="1"/>
          </p:cNvSpPr>
          <p:nvPr>
            <p:ph idx="1"/>
          </p:nvPr>
        </p:nvSpPr>
        <p:spPr>
          <a:xfrm>
            <a:off x="838200" y="585788"/>
            <a:ext cx="10515600" cy="5927554"/>
          </a:xfrm>
        </p:spPr>
        <p:txBody>
          <a:bodyPr>
            <a:normAutofit fontScale="85000" lnSpcReduction="20000"/>
          </a:bodyPr>
          <a:lstStyle/>
          <a:p>
            <a:r>
              <a:rPr lang="en-GB" b="1" dirty="0">
                <a:cs typeface="Arial" panose="020B0604020202020204" pitchFamily="34" charset="0"/>
              </a:rPr>
              <a:t>Creative People</a:t>
            </a:r>
          </a:p>
          <a:p>
            <a:pPr marL="0" indent="0" algn="just">
              <a:buNone/>
            </a:pPr>
            <a:r>
              <a:rPr lang="en-GB" dirty="0">
                <a:latin typeface="+mj-lt"/>
                <a:cs typeface="Arial" panose="020B0604020202020204" pitchFamily="34" charset="0"/>
              </a:rPr>
              <a:t>Everyone can be creative, and each of us has the potential to develop our creativity further. Taking part in creative acts such as singing, photography or writing delights and fulfil us, and helps us to think, experiment, and better understand the world</a:t>
            </a:r>
          </a:p>
          <a:p>
            <a:pPr marL="0" indent="0">
              <a:buNone/>
            </a:pPr>
            <a:endParaRPr lang="en-GB" dirty="0">
              <a:cs typeface="Arial" panose="020B0604020202020204" pitchFamily="34" charset="0"/>
            </a:endParaRPr>
          </a:p>
          <a:p>
            <a:r>
              <a:rPr lang="en-GB" b="1" dirty="0">
                <a:cs typeface="Arial" panose="020B0604020202020204" pitchFamily="34" charset="0"/>
              </a:rPr>
              <a:t>Cultural Communities</a:t>
            </a:r>
          </a:p>
          <a:p>
            <a:pPr marL="0" indent="0" algn="just">
              <a:buNone/>
            </a:pPr>
            <a:r>
              <a:rPr lang="en-GB" dirty="0">
                <a:latin typeface="+mj-lt"/>
                <a:cs typeface="Arial" panose="020B0604020202020204" pitchFamily="34" charset="0"/>
              </a:rPr>
              <a:t>Culture and the experiences it offers can have a deep and lasting effect on places and the people who live in them. Investment in cultural activities and in arts organisations, museums and libraries helps improve lives, regenerate neighbourhoods, support local economies, attract visitors and bring people together</a:t>
            </a:r>
          </a:p>
          <a:p>
            <a:pPr marL="0" indent="0">
              <a:buNone/>
            </a:pPr>
            <a:endParaRPr lang="en-GB" b="1" dirty="0">
              <a:cs typeface="Arial" panose="020B0604020202020204" pitchFamily="34" charset="0"/>
            </a:endParaRPr>
          </a:p>
          <a:p>
            <a:r>
              <a:rPr lang="en-GB" b="1" dirty="0">
                <a:cs typeface="Arial" panose="020B0604020202020204" pitchFamily="34" charset="0"/>
              </a:rPr>
              <a:t>A Creative &amp; Cultural Country</a:t>
            </a:r>
          </a:p>
          <a:p>
            <a:pPr marL="0" indent="0" algn="just">
              <a:buNone/>
            </a:pPr>
            <a:r>
              <a:rPr lang="en-GB" dirty="0">
                <a:latin typeface="+mj-lt"/>
                <a:cs typeface="Arial" panose="020B0604020202020204" pitchFamily="34" charset="0"/>
              </a:rPr>
              <a:t>To achieve the first two Outcomes, we need a professional cultural sector that generates new ideas, works easily and effectively with others, and is adept at developing diverse talent from every community. It should aspire to be world-leading – in the way it makes art, in the imagination and expertise with which it makes exciting use of collections and develops libraries, and in the culture it creates and shares</a:t>
            </a:r>
          </a:p>
          <a:p>
            <a:endParaRPr lang="en-GB" dirty="0"/>
          </a:p>
          <a:p>
            <a:endParaRPr lang="en-US" dirty="0"/>
          </a:p>
        </p:txBody>
      </p:sp>
    </p:spTree>
    <p:extLst>
      <p:ext uri="{BB962C8B-B14F-4D97-AF65-F5344CB8AC3E}">
        <p14:creationId xmlns:p14="http://schemas.microsoft.com/office/powerpoint/2010/main" val="206082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0FB68-BA19-F24E-BA89-0259341EAD67}"/>
              </a:ext>
            </a:extLst>
          </p:cNvPr>
          <p:cNvSpPr>
            <a:spLocks noGrp="1"/>
          </p:cNvSpPr>
          <p:nvPr>
            <p:ph type="title"/>
          </p:nvPr>
        </p:nvSpPr>
        <p:spPr/>
        <p:txBody>
          <a:bodyPr>
            <a:normAutofit fontScale="90000"/>
          </a:bodyPr>
          <a:lstStyle/>
          <a:p>
            <a:pPr algn="ctr"/>
            <a:r>
              <a:rPr lang="en-GB" b="1" dirty="0"/>
              <a:t>The relationship between </a:t>
            </a:r>
            <a:br>
              <a:rPr lang="en-GB" b="1" dirty="0"/>
            </a:br>
            <a:r>
              <a:rPr lang="en-GB" b="1" dirty="0"/>
              <a:t>Inclusivity and Relevance and the three Outcomes</a:t>
            </a:r>
            <a:endParaRPr lang="en-US" dirty="0"/>
          </a:p>
        </p:txBody>
      </p:sp>
      <p:sp>
        <p:nvSpPr>
          <p:cNvPr id="3" name="Content Placeholder 2">
            <a:extLst>
              <a:ext uri="{FF2B5EF4-FFF2-40B4-BE49-F238E27FC236}">
                <a16:creationId xmlns:a16="http://schemas.microsoft.com/office/drawing/2014/main" id="{6685446B-728F-7645-BD14-718839C56A64}"/>
              </a:ext>
            </a:extLst>
          </p:cNvPr>
          <p:cNvSpPr>
            <a:spLocks noGrp="1"/>
          </p:cNvSpPr>
          <p:nvPr>
            <p:ph idx="1"/>
          </p:nvPr>
        </p:nvSpPr>
        <p:spPr>
          <a:xfrm>
            <a:off x="966952" y="1983545"/>
            <a:ext cx="10386848" cy="4712677"/>
          </a:xfrm>
        </p:spPr>
        <p:txBody>
          <a:bodyPr>
            <a:normAutofit fontScale="25000" lnSpcReduction="20000"/>
          </a:bodyPr>
          <a:lstStyle/>
          <a:p>
            <a:pPr marL="0" indent="0">
              <a:buNone/>
            </a:pPr>
            <a:r>
              <a:rPr lang="en-GB" sz="11200" dirty="0"/>
              <a:t>In breakouts discuss:</a:t>
            </a:r>
          </a:p>
          <a:p>
            <a:pPr marL="0" lvl="0" indent="0">
              <a:buNone/>
            </a:pPr>
            <a:endParaRPr lang="en-GB" sz="11200" dirty="0"/>
          </a:p>
          <a:p>
            <a:r>
              <a:rPr lang="en-GB" sz="11200" dirty="0"/>
              <a:t>What is your overarching narrative over the three years for your contribution to the Outcomes? What difference are you aiming to make?</a:t>
            </a:r>
          </a:p>
          <a:p>
            <a:pPr lvl="0"/>
            <a:endParaRPr lang="en-GB" sz="11200" dirty="0"/>
          </a:p>
          <a:p>
            <a:pPr lvl="0"/>
            <a:r>
              <a:rPr lang="en-GB" sz="11200" dirty="0"/>
              <a:t>What is your activity (overview)?</a:t>
            </a:r>
          </a:p>
          <a:p>
            <a:endParaRPr lang="en-US" sz="8600" dirty="0"/>
          </a:p>
          <a:p>
            <a:pPr marL="0" indent="0">
              <a:buNone/>
            </a:pPr>
            <a:r>
              <a:rPr lang="en-US" sz="8000" dirty="0"/>
              <a:t>Prompts:</a:t>
            </a:r>
          </a:p>
          <a:p>
            <a:pPr marL="0" indent="0">
              <a:buNone/>
            </a:pPr>
            <a:r>
              <a:rPr lang="en-US" sz="8000" dirty="0"/>
              <a:t>- Who do you represent? Who are you not representing or underserving and why?</a:t>
            </a:r>
          </a:p>
          <a:p>
            <a:pPr marL="0" indent="0">
              <a:buNone/>
            </a:pPr>
            <a:r>
              <a:rPr lang="en-US" sz="8000" dirty="0"/>
              <a:t>- What activity (internal and external) are you currently undertaking? </a:t>
            </a:r>
          </a:p>
          <a:p>
            <a:pPr marL="0" indent="0">
              <a:buNone/>
            </a:pPr>
            <a:r>
              <a:rPr lang="en-US" sz="8000" dirty="0"/>
              <a:t>- What activity (internal and external) do you need to undertake?</a:t>
            </a:r>
          </a:p>
          <a:p>
            <a:endParaRPr lang="en-US" dirty="0"/>
          </a:p>
        </p:txBody>
      </p:sp>
    </p:spTree>
    <p:extLst>
      <p:ext uri="{BB962C8B-B14F-4D97-AF65-F5344CB8AC3E}">
        <p14:creationId xmlns:p14="http://schemas.microsoft.com/office/powerpoint/2010/main" val="2052351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D9B2F-CE38-FC4C-B3A1-19DF0866ED7E}"/>
              </a:ext>
            </a:extLst>
          </p:cNvPr>
          <p:cNvSpPr>
            <a:spLocks noGrp="1"/>
          </p:cNvSpPr>
          <p:nvPr>
            <p:ph type="title"/>
          </p:nvPr>
        </p:nvSpPr>
        <p:spPr/>
        <p:txBody>
          <a:bodyPr/>
          <a:lstStyle/>
          <a:p>
            <a:pPr algn="ctr"/>
            <a:r>
              <a:rPr lang="en-US" b="1" dirty="0"/>
              <a:t>Inclusivity and Relevance Plan template</a:t>
            </a:r>
          </a:p>
        </p:txBody>
      </p:sp>
      <p:sp>
        <p:nvSpPr>
          <p:cNvPr id="7" name="Content Placeholder 6">
            <a:extLst>
              <a:ext uri="{FF2B5EF4-FFF2-40B4-BE49-F238E27FC236}">
                <a16:creationId xmlns:a16="http://schemas.microsoft.com/office/drawing/2014/main" id="{F8F63AED-03F1-0144-A483-E05DE56D2A29}"/>
              </a:ext>
            </a:extLst>
          </p:cNvPr>
          <p:cNvSpPr>
            <a:spLocks noGrp="1"/>
          </p:cNvSpPr>
          <p:nvPr>
            <p:ph idx="1"/>
          </p:nvPr>
        </p:nvSpPr>
        <p:spPr>
          <a:xfrm>
            <a:off x="838200" y="1505243"/>
            <a:ext cx="10515600" cy="5219114"/>
          </a:xfrm>
        </p:spPr>
        <p:txBody>
          <a:bodyPr>
            <a:normAutofit fontScale="92500" lnSpcReduction="20000"/>
          </a:bodyPr>
          <a:lstStyle/>
          <a:p>
            <a:pPr marL="0" indent="0">
              <a:buNone/>
            </a:pPr>
            <a:r>
              <a:rPr lang="en-US" b="1" dirty="0">
                <a:latin typeface="+mj-lt"/>
              </a:rPr>
              <a:t>1. Ambition </a:t>
            </a:r>
            <a:r>
              <a:rPr lang="en-US" dirty="0">
                <a:latin typeface="+mj-lt"/>
              </a:rPr>
              <a:t>– what you want to achieve in three years and how you will know you have succeeded (the change you are working towards and the evidence you will use to know that you have succeeded)</a:t>
            </a:r>
          </a:p>
          <a:p>
            <a:pPr marL="0" indent="0">
              <a:buNone/>
            </a:pPr>
            <a:endParaRPr lang="en-US" sz="1600" dirty="0">
              <a:latin typeface="+mj-lt"/>
            </a:endParaRPr>
          </a:p>
          <a:p>
            <a:pPr marL="0" indent="0">
              <a:buNone/>
            </a:pPr>
            <a:r>
              <a:rPr lang="en-US" b="1" dirty="0">
                <a:latin typeface="+mj-lt"/>
              </a:rPr>
              <a:t>2. Priority for next 12 months </a:t>
            </a:r>
            <a:r>
              <a:rPr lang="en-US" dirty="0">
                <a:latin typeface="+mj-lt"/>
              </a:rPr>
              <a:t>(what your focus will be)</a:t>
            </a:r>
          </a:p>
          <a:p>
            <a:pPr marL="0" indent="0">
              <a:buNone/>
            </a:pPr>
            <a:endParaRPr lang="en-US" sz="1600" dirty="0">
              <a:latin typeface="+mj-lt"/>
            </a:endParaRPr>
          </a:p>
          <a:p>
            <a:pPr marL="0" indent="0">
              <a:buNone/>
            </a:pPr>
            <a:r>
              <a:rPr lang="en-US" b="1" dirty="0">
                <a:latin typeface="+mj-lt"/>
              </a:rPr>
              <a:t>3. Actions </a:t>
            </a:r>
            <a:r>
              <a:rPr lang="en-US" dirty="0">
                <a:latin typeface="+mj-lt"/>
              </a:rPr>
              <a:t>(how you will achieve this)</a:t>
            </a:r>
          </a:p>
          <a:p>
            <a:pPr marL="0" indent="0">
              <a:buNone/>
            </a:pPr>
            <a:r>
              <a:rPr lang="en-US" dirty="0">
                <a:latin typeface="+mj-lt"/>
              </a:rPr>
              <a:t>Up to three under each heading – these can be already established (you may be doing this already), in progress or planned</a:t>
            </a:r>
          </a:p>
          <a:p>
            <a:pPr marL="0" indent="0">
              <a:buNone/>
            </a:pPr>
            <a:r>
              <a:rPr lang="en-US" b="1" dirty="0">
                <a:latin typeface="+mj-lt"/>
              </a:rPr>
              <a:t>-  Skills development </a:t>
            </a:r>
            <a:r>
              <a:rPr lang="en-US" dirty="0">
                <a:latin typeface="+mj-lt"/>
              </a:rPr>
              <a:t>(for your workforce, leadership and governance)</a:t>
            </a:r>
          </a:p>
          <a:p>
            <a:pPr>
              <a:buFontTx/>
              <a:buChar char="-"/>
            </a:pPr>
            <a:r>
              <a:rPr lang="en-US" b="1" dirty="0">
                <a:latin typeface="+mj-lt"/>
              </a:rPr>
              <a:t>People &amp; representation </a:t>
            </a:r>
            <a:r>
              <a:rPr lang="en-US" dirty="0">
                <a:latin typeface="+mj-lt"/>
              </a:rPr>
              <a:t>(groups and experts that you will work with)</a:t>
            </a:r>
          </a:p>
          <a:p>
            <a:pPr>
              <a:buFontTx/>
              <a:buChar char="-"/>
            </a:pPr>
            <a:r>
              <a:rPr lang="en-US" b="1" dirty="0">
                <a:latin typeface="+mj-lt"/>
              </a:rPr>
              <a:t>Planning</a:t>
            </a:r>
            <a:r>
              <a:rPr lang="en-US" dirty="0">
                <a:latin typeface="+mj-lt"/>
              </a:rPr>
              <a:t> (plans and policies that you have, or will create)</a:t>
            </a:r>
          </a:p>
          <a:p>
            <a:pPr>
              <a:buFontTx/>
              <a:buChar char="-"/>
            </a:pPr>
            <a:r>
              <a:rPr lang="en-US" b="1" dirty="0">
                <a:latin typeface="+mj-lt"/>
              </a:rPr>
              <a:t>Tools &amp; monitoring  </a:t>
            </a:r>
            <a:r>
              <a:rPr lang="en-US" dirty="0">
                <a:latin typeface="+mj-lt"/>
              </a:rPr>
              <a:t>(tools &amp; resources that will help you set, monitor and report)</a:t>
            </a:r>
          </a:p>
        </p:txBody>
      </p:sp>
    </p:spTree>
    <p:extLst>
      <p:ext uri="{BB962C8B-B14F-4D97-AF65-F5344CB8AC3E}">
        <p14:creationId xmlns:p14="http://schemas.microsoft.com/office/powerpoint/2010/main" val="1307228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46B28D-5C90-A64A-8C3B-48275268CB29}"/>
              </a:ext>
            </a:extLst>
          </p:cNvPr>
          <p:cNvSpPr txBox="1"/>
          <p:nvPr/>
        </p:nvSpPr>
        <p:spPr>
          <a:xfrm>
            <a:off x="1378634" y="701448"/>
            <a:ext cx="2658794" cy="461665"/>
          </a:xfrm>
          <a:prstGeom prst="rect">
            <a:avLst/>
          </a:prstGeom>
          <a:noFill/>
        </p:spPr>
        <p:txBody>
          <a:bodyPr wrap="square" rtlCol="0">
            <a:spAutoFit/>
          </a:bodyPr>
          <a:lstStyle/>
          <a:p>
            <a:r>
              <a:rPr lang="en-US" sz="2400" b="1"/>
              <a:t>Example</a:t>
            </a:r>
            <a:r>
              <a:rPr lang="en-US" sz="2400"/>
              <a:t> </a:t>
            </a:r>
            <a:endParaRPr lang="en-US" sz="2400" dirty="0"/>
          </a:p>
        </p:txBody>
      </p:sp>
      <p:pic>
        <p:nvPicPr>
          <p:cNvPr id="7" name="Content Placeholder 6">
            <a:extLst>
              <a:ext uri="{FF2B5EF4-FFF2-40B4-BE49-F238E27FC236}">
                <a16:creationId xmlns:a16="http://schemas.microsoft.com/office/drawing/2014/main" id="{160E147F-9989-4C43-A9C9-43E19D964C24}"/>
              </a:ext>
            </a:extLst>
          </p:cNvPr>
          <p:cNvPicPr>
            <a:picLocks noGrp="1" noChangeAspect="1"/>
          </p:cNvPicPr>
          <p:nvPr>
            <p:ph idx="1"/>
          </p:nvPr>
        </p:nvPicPr>
        <p:blipFill>
          <a:blip r:embed="rId2"/>
          <a:stretch>
            <a:fillRect/>
          </a:stretch>
        </p:blipFill>
        <p:spPr>
          <a:xfrm>
            <a:off x="1343842" y="1617785"/>
            <a:ext cx="9504316" cy="4043106"/>
          </a:xfrm>
        </p:spPr>
      </p:pic>
    </p:spTree>
    <p:extLst>
      <p:ext uri="{BB962C8B-B14F-4D97-AF65-F5344CB8AC3E}">
        <p14:creationId xmlns:p14="http://schemas.microsoft.com/office/powerpoint/2010/main" val="918029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1330</TotalTime>
  <Words>898</Words>
  <Application>Microsoft Macintosh PowerPoint</Application>
  <PresentationFormat>Widescreen</PresentationFormat>
  <Paragraphs>70</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Tahoma</vt:lpstr>
      <vt:lpstr>Trebuchet MS</vt:lpstr>
      <vt:lpstr>Office Theme</vt:lpstr>
      <vt:lpstr>Creative Case/Let’s Create 2020-2030</vt:lpstr>
      <vt:lpstr>PowerPoint Presentation</vt:lpstr>
      <vt:lpstr>PowerPoint Presentation</vt:lpstr>
      <vt:lpstr>What is Inclusivity and Relevance  - what does it mean for you?</vt:lpstr>
      <vt:lpstr>PowerPoint Presentation</vt:lpstr>
      <vt:lpstr>PowerPoint Presentation</vt:lpstr>
      <vt:lpstr>The relationship between  Inclusivity and Relevance and the three Outcomes</vt:lpstr>
      <vt:lpstr>Inclusivity and Relevance Plan template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Case/Let’s Create 2020-2030</dc:title>
  <dc:creator>Lara Ratnaraja</dc:creator>
  <cp:lastModifiedBy>Lara Ratnaraja</cp:lastModifiedBy>
  <cp:revision>11</cp:revision>
  <dcterms:created xsi:type="dcterms:W3CDTF">2022-04-19T11:34:28Z</dcterms:created>
  <dcterms:modified xsi:type="dcterms:W3CDTF">2022-04-21T10:22:50Z</dcterms:modified>
</cp:coreProperties>
</file>